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1965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75888" y="463296"/>
            <a:ext cx="5260848" cy="2773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2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29456" y="1118616"/>
            <a:ext cx="3931920" cy="5059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15000"/>
              </a:lnSpc>
            </a:pPr>
            <a:r>
              <a:rPr lang="ru" sz="1600" b="1" i="1">
                <a:solidFill>
                  <a:srgbClr val="006600"/>
                </a:solidFill>
                <a:latin typeface="Calibri"/>
              </a:rPr>
              <a:t>Руководитель Забайкальского управления Ростехнадзора И.Л.Сарин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94232" y="3364992"/>
            <a:ext cx="7193280" cy="8686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97000"/>
              </a:lnSpc>
            </a:pPr>
            <a:r>
              <a:rPr lang="ru" sz="2000" b="1" dirty="0">
                <a:latin typeface="Calibri"/>
              </a:rPr>
              <a:t>Особенности организации и осуществления государственного контроля (надзора) Ростехнадзором в 2022 году в соответствии с постановлением Правительства РФ от 10.03.2022 № 336.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9016" y="6382512"/>
            <a:ext cx="390144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1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25440" y="6409944"/>
            <a:ext cx="2855976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8000"/>
              </a:lnSpc>
            </a:pPr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8000"/>
              </a:lnSpc>
            </a:pP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1716024" cy="19994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20440" y="2060448"/>
            <a:ext cx="4837176" cy="2072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944" y="2286000"/>
            <a:ext cx="8510016" cy="30845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200" b="1" dirty="0">
                <a:latin typeface="Calibri"/>
              </a:rPr>
              <a:t>II. Аттестация.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Первичная аттестация в области промышленной безопасности, по вопросам безопасности гидротехнических сооружений, безопасности в сфере электроэнергетики проводится не позднее 3 месяцев со дня: назначения на соответствующую должность;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перевода на другую работу, если при исполнении трудовых обязанностей на этой работе требуется проведение аттестации по другим областям аттестации;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заключения трудового договора с другим работодателем, если при исполнении трудовых обязанностей на этой работе требуется проведение аттестации по другим областям аттестации.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Сроки действия аттестации в области промышленной безопасности, по вопросам безопасности гидротехнических сооружений, безопасности в сфере электроэнергетики, истекающие в </a:t>
            </a:r>
            <a:r>
              <a:rPr lang="ru" sz="1200" dirty="0" smtClean="0">
                <a:latin typeface="Calibri"/>
              </a:rPr>
              <a:t>2023г</a:t>
            </a:r>
            <a:r>
              <a:rPr lang="ru" sz="1200" dirty="0">
                <a:latin typeface="Calibri"/>
              </a:rPr>
              <a:t>., продлеваются до 31 декабря </a:t>
            </a:r>
            <a:r>
              <a:rPr lang="ru" sz="1200" dirty="0" smtClean="0">
                <a:latin typeface="Calibri"/>
              </a:rPr>
              <a:t>2023г</a:t>
            </a:r>
            <a:r>
              <a:rPr lang="ru" sz="1200" dirty="0">
                <a:latin typeface="Calibri"/>
              </a:rPr>
              <a:t>.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Очередная аттестация в области промышленной безопасности, по вопросам безопасности гидротехнических сооружений, безопасности в сфере электроэнергетики может быть проведена: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в территориальных аттестационных комиссиях - в случае обращения юридического лица или индивидуального предпринимателя с соответствующим заявлением;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в аттестационных комиссиях организаций - в случаях, предусмотренных локальными нормативными актами таких организаций. Сроки очередной аттестации экспертов в области промышленной безопасности, наступающие в </a:t>
            </a:r>
            <a:r>
              <a:rPr lang="ru" sz="1200" dirty="0" smtClean="0">
                <a:latin typeface="Calibri"/>
              </a:rPr>
              <a:t>2023 году</a:t>
            </a:r>
            <a:r>
              <a:rPr lang="ru" sz="1200" dirty="0">
                <a:latin typeface="Calibri"/>
              </a:rPr>
              <a:t>, продлеваются на 3 </a:t>
            </a:r>
            <a:r>
              <a:rPr lang="ru" sz="1200" dirty="0" smtClean="0">
                <a:latin typeface="Calibri"/>
              </a:rPr>
              <a:t>месяца</a:t>
            </a:r>
            <a:endParaRPr lang="ru" sz="1200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509016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10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192" y="829056"/>
            <a:ext cx="5733288" cy="7772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2384" y="4812792"/>
            <a:ext cx="2136648" cy="15270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42688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0896" y="2060448"/>
            <a:ext cx="8656320" cy="2548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3164400" indent="0">
              <a:lnSpc>
                <a:spcPct val="85000"/>
              </a:lnSpc>
            </a:pPr>
            <a:r>
              <a:rPr lang="ru" sz="1600" b="1" dirty="0">
                <a:latin typeface="Calibri"/>
              </a:rPr>
              <a:t>Постановление Правительства РФ от 12.03.2022 № 353</a:t>
            </a:r>
          </a:p>
          <a:p>
            <a:pPr indent="0">
              <a:lnSpc>
                <a:spcPct val="97000"/>
              </a:lnSpc>
            </a:pPr>
            <a:r>
              <a:rPr lang="ru" sz="1400" b="1" dirty="0">
                <a:latin typeface="Calibri"/>
              </a:rPr>
              <a:t>III. Декларация.</a:t>
            </a:r>
          </a:p>
          <a:p>
            <a:pPr indent="0">
              <a:lnSpc>
                <a:spcPct val="97000"/>
              </a:lnSpc>
            </a:pPr>
            <a:r>
              <a:rPr lang="ru" sz="1400" dirty="0">
                <a:latin typeface="Calibri"/>
              </a:rPr>
              <a:t>До 31 декабря </a:t>
            </a:r>
            <a:r>
              <a:rPr lang="ru" sz="1400" dirty="0" smtClean="0">
                <a:latin typeface="Calibri"/>
              </a:rPr>
              <a:t>2023 </a:t>
            </a:r>
            <a:r>
              <a:rPr lang="ru" sz="1400" dirty="0">
                <a:latin typeface="Calibri"/>
              </a:rPr>
              <a:t>г. эксплуатация опасных производственных объектов может осуществляться без представления в федеральный орган исполнительной власти в области промышленной безопасности декларации промышленной безопасности, разработанной вновь в соответствии с абзацами вторым и четвертым пункта 31 статьи 14 Закона № 116-ФЗ..</a:t>
            </a:r>
          </a:p>
          <a:p>
            <a:pPr indent="0">
              <a:lnSpc>
                <a:spcPct val="97000"/>
              </a:lnSpc>
            </a:pPr>
            <a:r>
              <a:rPr lang="ru" sz="1400" dirty="0">
                <a:latin typeface="Calibri"/>
              </a:rPr>
              <a:t>До 31 декабря </a:t>
            </a:r>
            <a:r>
              <a:rPr lang="ru" sz="1400" dirty="0" smtClean="0">
                <a:latin typeface="Calibri"/>
              </a:rPr>
              <a:t>2023 </a:t>
            </a:r>
            <a:r>
              <a:rPr lang="ru" sz="1400" dirty="0">
                <a:latin typeface="Calibri"/>
              </a:rPr>
              <a:t>г. эксплуатация гидротехнических сооружений может осуществляться без предоставления их собственниками и (или) эксплуатирующими их организациями в федеральный орган исполнительной власти, осуществляющий федеральный государственный надзор в области безопасности гидротехнических сооружений, декларации безопасности гидротехнических сооружений и проведения ее государственной экспертизы.</a:t>
            </a:r>
          </a:p>
          <a:p>
            <a:pPr indent="0">
              <a:lnSpc>
                <a:spcPct val="97000"/>
              </a:lnSpc>
            </a:pPr>
            <a:r>
              <a:rPr lang="ru" sz="1400" b="1" dirty="0">
                <a:latin typeface="Calibri"/>
              </a:rPr>
              <a:t>IV. Эксплуатация ГТС.</a:t>
            </a:r>
          </a:p>
          <a:p>
            <a:pPr indent="0">
              <a:lnSpc>
                <a:spcPct val="97000"/>
              </a:lnSpc>
            </a:pPr>
            <a:r>
              <a:rPr lang="ru" sz="1400" dirty="0">
                <a:latin typeface="Calibri"/>
              </a:rPr>
              <a:t>В </a:t>
            </a:r>
            <a:r>
              <a:rPr lang="ru" sz="1400" dirty="0" smtClean="0">
                <a:latin typeface="Calibri"/>
              </a:rPr>
              <a:t>2023 </a:t>
            </a:r>
            <a:r>
              <a:rPr lang="ru" sz="1400" dirty="0">
                <a:latin typeface="Calibri"/>
              </a:rPr>
              <a:t>году допускается эксплуатация гидротехнического сооружения без внесения сведений в Российский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088" y="4629912"/>
            <a:ext cx="8311896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>
                <a:latin typeface="Calibri"/>
              </a:rPr>
              <a:t>регистр гидротехнических сооружений и соответствующего разрешения на эксплуатацию гидротехнического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0040" y="4879848"/>
            <a:ext cx="981456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>
                <a:latin typeface="Calibri"/>
              </a:rPr>
              <a:t>сооружения.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9016" y="6382512"/>
            <a:ext cx="505968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11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78780" y="6309906"/>
            <a:ext cx="2807208" cy="23774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91912" y="6580950"/>
            <a:ext cx="1069848" cy="9144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6128" y="972312"/>
            <a:ext cx="530352" cy="64312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92" y="4416552"/>
            <a:ext cx="8558784" cy="19415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42688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20440" y="1798320"/>
            <a:ext cx="4837176" cy="469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 algn="r"/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0896" y="2548128"/>
            <a:ext cx="8494776" cy="16885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400" b="1" dirty="0">
                <a:latin typeface="Calibri"/>
              </a:rPr>
              <a:t>V. Электроэнергетика и теплоснабжение.</a:t>
            </a:r>
          </a:p>
          <a:p>
            <a:pPr indent="0">
              <a:lnSpc>
                <a:spcPct val="97000"/>
              </a:lnSpc>
            </a:pPr>
            <a:r>
              <a:rPr lang="ru" sz="1400" dirty="0">
                <a:latin typeface="Calibri"/>
              </a:rPr>
              <a:t>Сроки очередного подтверждения готовности к работе в сфере электроэнергетики или сфере теплоснабжения, наступающие в </a:t>
            </a:r>
            <a:r>
              <a:rPr lang="ru" sz="1400" dirty="0" smtClean="0">
                <a:latin typeface="Calibri"/>
              </a:rPr>
              <a:t>2023 </a:t>
            </a:r>
            <a:r>
              <a:rPr lang="ru" sz="1400" dirty="0">
                <a:latin typeface="Calibri"/>
              </a:rPr>
              <a:t>году, продлеваются на 3 месяца.</a:t>
            </a:r>
          </a:p>
          <a:p>
            <a:pPr indent="0">
              <a:lnSpc>
                <a:spcPct val="97000"/>
              </a:lnSpc>
            </a:pPr>
            <a:r>
              <a:rPr lang="ru" sz="1400" dirty="0">
                <a:latin typeface="Calibri"/>
              </a:rPr>
              <a:t>Временный фактический прием (подача) напряжения и мощности в ходе технологического присоединения к объектам электросетевого хозяйства энергопринимающих устройств, объектов по производству электрической энергии, а также объектов электросетевого хозяйства, принадлежащих сетевым организациям и иным лицам, временное подключение (технологическое присоединение) объекта теплоснабжения до 31 декабря 2022 г. могут осуществляться без получения разрешения уполномоченного органа федерального государственного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5280" y="4273296"/>
            <a:ext cx="5519928" cy="1584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>
                <a:latin typeface="Calibri"/>
              </a:rPr>
              <a:t>энергетического надзора на допуск в эксплуатацию указанных объектов.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9016" y="6379464"/>
            <a:ext cx="505968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12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8000"/>
              </a:lnSpc>
            </a:pPr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8000"/>
              </a:lnSpc>
            </a:pP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3296" y="1798320"/>
            <a:ext cx="539496" cy="6522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1072" y="4511040"/>
            <a:ext cx="2602992" cy="16885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88408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02864" y="2633472"/>
            <a:ext cx="2782824" cy="2810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750"/>
              </a:spcAft>
            </a:pPr>
            <a:r>
              <a:rPr lang="ru" sz="800" b="1" dirty="0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>
              <a:lnSpc>
                <a:spcPct val="97000"/>
              </a:lnSpc>
            </a:pPr>
            <a:r>
              <a:rPr lang="ru" sz="1400" dirty="0">
                <a:latin typeface="Calibri"/>
              </a:rPr>
              <a:t>В соответствии с пп. в п.2 постановления Правительства РФ от 10.03.2022 № 336 допускается проведение запланированных на </a:t>
            </a:r>
            <a:r>
              <a:rPr lang="ru" sz="1400" dirty="0" smtClean="0">
                <a:latin typeface="Calibri"/>
              </a:rPr>
              <a:t>2023 </a:t>
            </a:r>
            <a:r>
              <a:rPr lang="ru" sz="1400" dirty="0">
                <a:latin typeface="Calibri"/>
              </a:rPr>
              <a:t>год плановых контрольных (надзорных) мероприятий в рамках федерального государственного надзора в области промышленной безопасности в отношении опасных производственных объектов, отнесенных ко II классу опасности.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390144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872" y="1780032"/>
            <a:ext cx="539496" cy="6492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9464" y="4498848"/>
            <a:ext cx="2444496" cy="16398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2488" y="2615184"/>
            <a:ext cx="2749296" cy="23804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165100">
              <a:spcAft>
                <a:spcPts val="1750"/>
              </a:spcAft>
            </a:pPr>
            <a:r>
              <a:rPr lang="ru" sz="800" b="1" dirty="0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>
              <a:lnSpc>
                <a:spcPct val="97000"/>
              </a:lnSpc>
            </a:pPr>
            <a:r>
              <a:rPr lang="ru" sz="1400" dirty="0">
                <a:latin typeface="Calibri"/>
              </a:rPr>
              <a:t>В соответствии с п. 3 постановления Правительства РФ от 10.03.2022 № 336 в </a:t>
            </a:r>
            <a:r>
              <a:rPr lang="ru" sz="1400" dirty="0" smtClean="0">
                <a:latin typeface="Calibri"/>
              </a:rPr>
              <a:t>2023 </a:t>
            </a:r>
            <a:r>
              <a:rPr lang="ru" sz="1400" dirty="0">
                <a:latin typeface="Calibri"/>
              </a:rPr>
              <a:t>году в рамках видов государственного контроля (надзора), порядок организации и осуществления которых регулируются Законом № 248-ФЗ внеплановые контрольные (надзорные) мероприятия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390144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1965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192" y="829056"/>
            <a:ext cx="5733288" cy="777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6992" y="2066544"/>
            <a:ext cx="8641080" cy="42184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Внеплановые проверки проводятся исключительно по следующим основаниям: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1) при условии согласования с органами прокуратуры: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непосредственная угроза причинения вреда жизни и тяжкого вреда здоровью граждан, а также факты причинения такого вреда;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непосредственная угроза обороне страны и безопасности государства, а также факты причинения такого вреда;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непосредственная угроза возникновения чрезвычайных ситуаций природного и (или) техногенного характера (ЧС) и факты возникновения ЧС;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выявление индикаторов риска нарушения обязательных требований в отношении объектов чрезвычайно высокого и высокого рисков, на ОПО I и II классов опасности и на гидротехнических сооружениях (ГТС) I и II классов;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выявление индикаторов риска, влекущих непосредственную угрозу причинения вреда жизни и тяжкого вреда здоровью граждан, обороне страны и безопасности государства, или индикаторов риска возникновения ЧС;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необходимость проведения внеплановой выездной проверки в связи с истечением срока исполнения предписания о принятии мер, направленных на устранение нарушений, влекущих непосредственную угрозу причинения вреда жизни и тяжкого вреда здоровью граждан, обороне страны и безопасности государства, возникновения ЧС;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ряд иных оснований;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2) без согласования с органами прокуратуры (например, по требованию прокурора в рамках надзора за исполнением законов, соблюдением прав и свобод человека и гражданина по поступившим в органы прокуратуры материалам и обращениям).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6992" y="6400800"/>
            <a:ext cx="8641080" cy="2286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203200" algn="just"/>
            <a:r>
              <a:rPr lang="ru" sz="1600" b="1" dirty="0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 dirty="0">
                <a:solidFill>
                  <a:srgbClr val="1F497D"/>
                </a:solidFill>
                <a:latin typeface="Calibri"/>
              </a:rPr>
              <a:t> </a:t>
            </a:r>
            <a:r>
              <a:rPr lang="ru" sz="1800" b="1" baseline="30000" dirty="0">
                <a:solidFill>
                  <a:srgbClr val="1F497D"/>
                </a:solidFill>
                <a:latin typeface="Calibri"/>
              </a:rPr>
              <a:t>4</a:t>
            </a:r>
            <a:r>
              <a:rPr lang="ru" sz="1800" b="1" dirty="0">
                <a:solidFill>
                  <a:srgbClr val="1F497D"/>
                </a:solidFill>
                <a:latin typeface="Calibri"/>
              </a:rPr>
              <a:t>                                        Забайкальское управление,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6992" y="6693408"/>
            <a:ext cx="8641080" cy="16459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5082100" indent="0">
              <a:lnSpc>
                <a:spcPct val="89000"/>
              </a:lnSpc>
            </a:pP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216" y="1728216"/>
            <a:ext cx="539496" cy="6492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936" y="4468368"/>
            <a:ext cx="2667000" cy="16703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72384" y="2563368"/>
            <a:ext cx="3151632" cy="3307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120"/>
              </a:spcAft>
            </a:pPr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3. Ростехнадзор вправе приступить к проведению внепланового КНМ и проверки незамедлительно (с извещением органов прокуратуры), если основанием для их проведения являются факты причинения вреда жизни и тяжкого вреда здоровью граждан, вреда обороне страны и безопасности государства, возникновение ЧС.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Данное требование распространяется на объекты чрезвычайно высокого и высокого риска, ОПО I и II классов опасности и ГТС I и II классов.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82512"/>
            <a:ext cx="390144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5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120" y="1786128"/>
            <a:ext cx="542544" cy="6492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6896" y="4477512"/>
            <a:ext cx="2532888" cy="17312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88408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72384" y="2618232"/>
            <a:ext cx="3136392" cy="24871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120"/>
              </a:spcAft>
            </a:pPr>
            <a:r>
              <a:rPr lang="ru" sz="800" b="1" dirty="0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>
              <a:lnSpc>
                <a:spcPct val="97000"/>
              </a:lnSpc>
            </a:pPr>
            <a:r>
              <a:rPr lang="ru" sz="1400" dirty="0" smtClean="0">
                <a:latin typeface="Calibri"/>
              </a:rPr>
              <a:t>4. В отношении КНМ и проверок, дата начала которых наступила или наступает после 10 марта 2022 года и проведение которых не допускается в 2022 году, Ростехнадзором должно быть принято единое решение об их отмене. При этом сведения о завершении проверок по причине их отмены должны быть внесены в Единый реестр КНМ и Единый реестр проверок.</a:t>
            </a:r>
            <a:endParaRPr lang="ru" sz="1400" dirty="0">
              <a:latin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393192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6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28.02.2023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192" y="829056"/>
            <a:ext cx="5733288" cy="7772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92" y="4264152"/>
            <a:ext cx="8510016" cy="20939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33544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3944" y="2057400"/>
            <a:ext cx="8574024" cy="2170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5. КНМ и проверки, проведение которых не допускается в 2022 году и которые не завершены по состоянию на 10 марта 2022 года, подлежат завершению в течение 5 рабочих дней путем составления акта с внесением соответствующих сведений в Единый реестр КНМ и Единый реестр проверок.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Однако, если Ростехнадзором были выявлены факты нарушений, влекущих непосредственную угрозу причинения вреда жизни и тяжкого вреда здоровью, возникновения ЧС, ущерба обороне страны и безопасности государства, контролируемому лицу должно быть выдано предписание об устранении выявленных нарушений.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6. Срок исполнения предписаний, выданных и действующих до 10 марта 2022 года, продлевается автоматически на 90 календарных дней со дня истечения срока его исполнения без ходатайства (заявления) контролируемого лица.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7. Установленные специальные требования не распространяются на осуществление Ростехнадзором постоянного госконтроля (надзора).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8. Возбуждение должностными лицами контрольных (надзорных) органов дел об административных правонарушениях без проведения соответствующих КНМ не допускается.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9016" y="6382512"/>
            <a:ext cx="390144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7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1716024" cy="19994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666488"/>
            <a:ext cx="2380488" cy="17129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20440" y="2060448"/>
            <a:ext cx="4837176" cy="2072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8710" y="2389632"/>
            <a:ext cx="8488680" cy="23622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Особенности разрешительной деятельности в 2022 году Ростехнадзор в соответствии с постановлением Правительства РФ от 12.03.2022 № 353.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Приложением № 4 к указанному постановлению установлены особенности разрешительных режимов в сфере промышленной безопасности, безопасности гидротехнических сооружений, электроэнергетики и теплоснабжения до 31 декабря </a:t>
            </a:r>
            <a:r>
              <a:rPr lang="ru" sz="1200" dirty="0" smtClean="0">
                <a:latin typeface="Calibri"/>
              </a:rPr>
              <a:t>2023 </a:t>
            </a:r>
            <a:r>
              <a:rPr lang="ru" sz="1200" dirty="0">
                <a:latin typeface="Calibri"/>
              </a:rPr>
              <a:t>года. Введены моратории: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на переоформление отдельных видов лицензий;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на очередное декларирование безопасности: до 31 декабря 2022 г. эксплуатация опасных производственных объектов и гидротехнических сооружений может осуществляться без представления очередной декларации промышленной безопасности и декларации безопасности гидротехнических сооружений соответственно;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на проведение очередной аттестации и проверки знаний (сроки действия имеющейся аттестации в рассматриваемых областях, истекающие в период с 14 марта и до </a:t>
            </a:r>
            <a:r>
              <a:rPr lang="ru" sz="1200" dirty="0" smtClean="0">
                <a:latin typeface="Calibri"/>
              </a:rPr>
              <a:t>конца 2022 </a:t>
            </a:r>
            <a:r>
              <a:rPr lang="ru" sz="1200" dirty="0">
                <a:latin typeface="Calibri"/>
              </a:rPr>
              <a:t>года, продлеваются и считаются действующими до 31 декабря 2022 г. </a:t>
            </a:r>
            <a:r>
              <a:rPr lang="ru" sz="1200" dirty="0" smtClean="0">
                <a:latin typeface="Calibri"/>
              </a:rPr>
              <a:t>Далле действие Постановления </a:t>
            </a:r>
            <a:r>
              <a:rPr lang="ru-RU" sz="1200" dirty="0" smtClean="0"/>
              <a:t>Правительства </a:t>
            </a:r>
            <a:r>
              <a:rPr lang="ru-RU" sz="1200" dirty="0"/>
              <a:t>РФ от 12.03.2022 № 353</a:t>
            </a:r>
            <a:r>
              <a:rPr lang="ru" sz="1200" dirty="0" smtClean="0">
                <a:latin typeface="Calibri"/>
              </a:rPr>
              <a:t>  возобновилось с 26.01.2023г. по 31.12.2023г.  Очередная </a:t>
            </a:r>
            <a:r>
              <a:rPr lang="ru" sz="1200" dirty="0">
                <a:latin typeface="Calibri"/>
              </a:rPr>
              <a:t>аттестация проводится только по инициативе эксплуатирующей организации. Срок проведения первичной аттестации увеличен с одного до трех месяцев со дня назначения на должность);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9016" y="6379464"/>
            <a:ext cx="393192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8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1716024" cy="19994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20440" y="2060448"/>
            <a:ext cx="4837176" cy="2072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944" y="2389632"/>
            <a:ext cx="8436864" cy="2353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200" b="1" dirty="0">
                <a:latin typeface="Calibri"/>
              </a:rPr>
              <a:t>I. Лицензирование.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Пунктом 5 постановления Правительства № 353 установлено, что в 2022 году в отношении лицензирования видов деятельности, указанных в части 1 статьи 12 Федерального закона "О лицензировании отдельных видов деятельности", а также иных разрешений, предусмотренных настоящим постановлением, в случае изменения: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места нахождения юридического лица,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места жительства индивидуального предпринимателя,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места осуществления лицензируемого вида деятельности, связанного с переименованием географического объекта, улицы, площади или иной территории,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изменением нумерации объекта адресации, в том числе почтового индекса,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а также в случае переименования юридического лица,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- реорганизации юридического лица в форме преобразования, слияния, присоединения</a:t>
            </a:r>
          </a:p>
          <a:p>
            <a:pPr indent="0">
              <a:lnSpc>
                <a:spcPct val="97000"/>
              </a:lnSpc>
            </a:pPr>
            <a:r>
              <a:rPr lang="ru" sz="1200" dirty="0">
                <a:latin typeface="Calibri"/>
              </a:rPr>
              <a:t>переоформление разрешения, внесение изменений в реестр разрешений на основании заявления лица, которому было предоставлено разрешение, не требуется.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390144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9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8000"/>
              </a:lnSpc>
            </a:pPr>
            <a:r>
              <a:rPr lang="ru" sz="1800" b="1" dirty="0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8000"/>
              </a:lnSpc>
            </a:pPr>
            <a:r>
              <a:rPr lang="ru" b="1" dirty="0" smtClean="0">
                <a:solidFill>
                  <a:srgbClr val="1F497D"/>
                </a:solidFill>
                <a:latin typeface="Calibri"/>
              </a:rPr>
              <a:t>28.02.</a:t>
            </a:r>
            <a:r>
              <a:rPr lang="ru" sz="1800" b="1" dirty="0" smtClean="0">
                <a:solidFill>
                  <a:srgbClr val="1F497D"/>
                </a:solidFill>
                <a:latin typeface="Calibri"/>
              </a:rPr>
              <a:t> 2023</a:t>
            </a:r>
            <a:endParaRPr lang="ru" sz="1800" b="1" dirty="0">
              <a:solidFill>
                <a:srgbClr val="1F497D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1515</Words>
  <Application>Microsoft Office PowerPoint</Application>
  <PresentationFormat>Экран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и атомному надзору  Уральское управление Ростехнадзора Курганская область</dc:title>
  <dc:creator>Дроздецкий Евгений Владимирович</dc:creator>
  <cp:lastModifiedBy>Татьяна Е. Белозерова</cp:lastModifiedBy>
  <cp:revision>3</cp:revision>
  <dcterms:modified xsi:type="dcterms:W3CDTF">2023-02-27T04:59:16Z</dcterms:modified>
</cp:coreProperties>
</file>